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0"/>
  </p:notesMasterIdLst>
  <p:handoutMasterIdLst>
    <p:handoutMasterId r:id="rId21"/>
  </p:handoutMasterIdLst>
  <p:sldIdLst>
    <p:sldId id="312" r:id="rId5"/>
    <p:sldId id="304" r:id="rId6"/>
    <p:sldId id="281" r:id="rId7"/>
    <p:sldId id="323" r:id="rId8"/>
    <p:sldId id="314" r:id="rId9"/>
    <p:sldId id="328" r:id="rId10"/>
    <p:sldId id="325" r:id="rId11"/>
    <p:sldId id="315" r:id="rId12"/>
    <p:sldId id="329" r:id="rId13"/>
    <p:sldId id="330" r:id="rId14"/>
    <p:sldId id="326" r:id="rId15"/>
    <p:sldId id="317" r:id="rId16"/>
    <p:sldId id="327" r:id="rId17"/>
    <p:sldId id="331" r:id="rId18"/>
    <p:sldId id="297" r:id="rId1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 snapToObjects="1">
      <p:cViewPr varScale="1">
        <p:scale>
          <a:sx n="83" d="100"/>
          <a:sy n="83" d="100"/>
        </p:scale>
        <p:origin x="566" y="77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76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84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19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53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66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2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70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5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798418"/>
            <a:ext cx="8229600" cy="3831221"/>
          </a:xfrm>
        </p:spPr>
        <p:txBody>
          <a:bodyPr anchor="ctr"/>
          <a:lstStyle/>
          <a:p>
            <a:r>
              <a:rPr lang="en-US" dirty="0"/>
              <a:t>Facial Recognition Attendance System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835" y="1108610"/>
            <a:ext cx="7258529" cy="2520217"/>
          </a:xfrm>
        </p:spPr>
        <p:txBody>
          <a:bodyPr/>
          <a:lstStyle/>
          <a:p>
            <a:r>
              <a:rPr lang="en-US" dirty="0"/>
              <a:t>Training and </a:t>
            </a:r>
            <a:r>
              <a:rPr lang="en-US" dirty="0" err="1"/>
              <a:t>VAlidation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42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763344"/>
            <a:ext cx="8081819" cy="1133384"/>
          </a:xfrm>
        </p:spPr>
        <p:txBody>
          <a:bodyPr/>
          <a:lstStyle/>
          <a:p>
            <a:r>
              <a:rPr lang="en-US" sz="3200" dirty="0"/>
              <a:t>Training &amp; Validation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 descr="A graph showing the value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B0B846C-75B4-5539-676F-AD7611E0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710222"/>
            <a:ext cx="5210175" cy="3933825"/>
          </a:xfrm>
          <a:prstGeom prst="rect">
            <a:avLst/>
          </a:prstGeom>
        </p:spPr>
      </p:pic>
      <p:pic>
        <p:nvPicPr>
          <p:cNvPr id="12" name="Picture 11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54F477E6-D03C-86F1-5699-F047B48E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03" y="1710221"/>
            <a:ext cx="52101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7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/>
              <a:t>Final </a:t>
            </a:r>
            <a:r>
              <a:rPr lang="en-US" dirty="0" err="1"/>
              <a:t>FRontend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691391"/>
            <a:ext cx="9060874" cy="274882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Saved Trained module is used through a frontend module(A python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Frontend module when ran recognizes the faces and annotates the frames from the cam feed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Attendance is marked into an excel file for the corresponding face detected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447259"/>
            <a:ext cx="9042400" cy="1091627"/>
          </a:xfrm>
        </p:spPr>
        <p:txBody>
          <a:bodyPr/>
          <a:lstStyle/>
          <a:p>
            <a:r>
              <a:rPr lang="en-US" dirty="0"/>
              <a:t>Final Frontend Performance</a:t>
            </a:r>
          </a:p>
        </p:txBody>
      </p:sp>
      <p:pic>
        <p:nvPicPr>
          <p:cNvPr id="2" name="Screencast from 2024-05-08 11-48-58">
            <a:hlinkClick r:id="" action="ppaction://media"/>
            <a:extLst>
              <a:ext uri="{FF2B5EF4-FFF2-40B4-BE49-F238E27FC236}">
                <a16:creationId xmlns:a16="http://schemas.microsoft.com/office/drawing/2014/main" id="{E6C7FB3A-CE99-344D-F103-320D713ED23F}"/>
              </a:ext>
            </a:extLst>
          </p:cNvPr>
          <p:cNvPicPr>
            <a:picLocks noGrp="1" noChangeAspect="1"/>
          </p:cNvPicPr>
          <p:nvPr>
            <p:ph sz="half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9096" y="1734225"/>
            <a:ext cx="8313807" cy="46765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46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447259"/>
            <a:ext cx="9042400" cy="1091627"/>
          </a:xfrm>
        </p:spPr>
        <p:txBody>
          <a:bodyPr/>
          <a:lstStyle/>
          <a:p>
            <a:r>
              <a:rPr lang="en-US" dirty="0"/>
              <a:t>Final Frontend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Screencast from 2024-05-08 12-22-15">
            <a:hlinkClick r:id="" action="ppaction://media"/>
            <a:extLst>
              <a:ext uri="{FF2B5EF4-FFF2-40B4-BE49-F238E27FC236}">
                <a16:creationId xmlns:a16="http://schemas.microsoft.com/office/drawing/2014/main" id="{AC03834A-8279-9890-78BD-D86585D0EC9E}"/>
              </a:ext>
            </a:extLst>
          </p:cNvPr>
          <p:cNvPicPr>
            <a:picLocks noGrp="1" noChangeAspect="1"/>
          </p:cNvPicPr>
          <p:nvPr>
            <p:ph sz="half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1190" y="1638277"/>
            <a:ext cx="8816010" cy="4957941"/>
          </a:xfrm>
        </p:spPr>
      </p:pic>
    </p:spTree>
    <p:extLst>
      <p:ext uri="{BB962C8B-B14F-4D97-AF65-F5344CB8AC3E}">
        <p14:creationId xmlns:p14="http://schemas.microsoft.com/office/powerpoint/2010/main" val="3404842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b="1"/>
              <a:t>Group Members</a:t>
            </a:r>
          </a:p>
          <a:p>
            <a:endParaRPr lang="en-US" b="1"/>
          </a:p>
          <a:p>
            <a:r>
              <a:rPr lang="en-US"/>
              <a:t>Ponnuru Aadarsh</a:t>
            </a:r>
          </a:p>
          <a:p>
            <a:r>
              <a:rPr lang="en-US"/>
              <a:t>Vedurupaka Venkatasai</a:t>
            </a:r>
          </a:p>
          <a:p>
            <a:r>
              <a:rPr lang="en-US"/>
              <a:t>Gayathri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182" y="2235200"/>
            <a:ext cx="6583680" cy="153135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0" y="1544782"/>
            <a:ext cx="5006109" cy="497609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Approach</a:t>
            </a:r>
          </a:p>
          <a:p>
            <a:pPr marL="971550" lvl="2" indent="-285750"/>
            <a:r>
              <a:rPr lang="en-US" sz="2000" dirty="0"/>
              <a:t>Why Transfer Learning?</a:t>
            </a:r>
          </a:p>
          <a:p>
            <a:pPr marL="971550" lvl="2" indent="-285750"/>
            <a:r>
              <a:rPr lang="en-US" sz="2000" dirty="0"/>
              <a:t>Face Detection – Haar cascades</a:t>
            </a:r>
          </a:p>
          <a:p>
            <a:pPr marL="971550" lvl="2" indent="-285750"/>
            <a:r>
              <a:rPr lang="en-US" sz="2000" dirty="0"/>
              <a:t>Face recognition - vgg19</a:t>
            </a:r>
          </a:p>
          <a:p>
            <a:pPr marL="971550" lvl="2" indent="-285750"/>
            <a:r>
              <a:rPr lang="en-US" sz="2000" dirty="0"/>
              <a:t>Training and Testing</a:t>
            </a:r>
          </a:p>
          <a:p>
            <a:pPr marL="1885950" lvl="3" indent="-285750"/>
            <a:r>
              <a:rPr lang="en-US" sz="2000" dirty="0"/>
              <a:t>Results	</a:t>
            </a:r>
          </a:p>
          <a:p>
            <a:pPr marL="971550" lvl="2" indent="-285750"/>
            <a:r>
              <a:rPr lang="en-US" sz="2000" dirty="0"/>
              <a:t>The final frontend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16017"/>
            <a:ext cx="6206837" cy="1076958"/>
          </a:xfrm>
        </p:spPr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490" y="2216248"/>
            <a:ext cx="10460183" cy="4149008"/>
          </a:xfrm>
        </p:spPr>
        <p:txBody>
          <a:bodyPr>
            <a:normAutofit/>
          </a:bodyPr>
          <a:lstStyle/>
          <a:p>
            <a:r>
              <a:rPr lang="en-US" b="1" dirty="0"/>
              <a:t>Two-Step Approach:</a:t>
            </a:r>
            <a:r>
              <a:rPr lang="en-US" dirty="0"/>
              <a:t> 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Face Detection:</a:t>
            </a:r>
            <a:r>
              <a:rPr lang="en-US" dirty="0"/>
              <a:t> Used to identify faces in the camera feed.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/>
              <a:t>Haar</a:t>
            </a:r>
            <a:r>
              <a:rPr lang="en-US" dirty="0"/>
              <a:t> cascades are used as they can efficiently locate faces in images/videos.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Facial Recognition:</a:t>
            </a:r>
            <a:r>
              <a:rPr lang="en-US" dirty="0"/>
              <a:t> VGG19 model for recognition.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TRANSFER LEARNING</a:t>
            </a:r>
            <a:r>
              <a:rPr lang="en-US" dirty="0"/>
              <a:t> with pre-trained VGG16 extract features.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 new classifier on top of VGG19 is trained for recognizing specific individuals.</a:t>
            </a:r>
          </a:p>
          <a:p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AD4F852-DDA5-BC07-054B-D126B4C3D96A}"/>
              </a:ext>
            </a:extLst>
          </p:cNvPr>
          <p:cNvSpPr txBox="1">
            <a:spLocks/>
          </p:cNvSpPr>
          <p:nvPr/>
        </p:nvSpPr>
        <p:spPr>
          <a:xfrm>
            <a:off x="10438475" y="457199"/>
            <a:ext cx="987552" cy="4714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8F63A3B-78C7-47BE-AE5E-E10140E04643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16017"/>
            <a:ext cx="7804727" cy="1076958"/>
          </a:xfrm>
        </p:spPr>
        <p:txBody>
          <a:bodyPr/>
          <a:lstStyle/>
          <a:p>
            <a:r>
              <a:rPr lang="en-US" dirty="0"/>
              <a:t>Why Transfer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928" y="2549236"/>
            <a:ext cx="10002982" cy="277231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well-labeled dataset is crucial for training.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large Dataset is a must for face applications of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lack of such a dataset is the reason.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we chose the best alternative available – The TRANSFER LEARNING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70A30B7-12C2-870E-36D2-1A5D247F69DB}"/>
              </a:ext>
            </a:extLst>
          </p:cNvPr>
          <p:cNvSpPr txBox="1">
            <a:spLocks/>
          </p:cNvSpPr>
          <p:nvPr/>
        </p:nvSpPr>
        <p:spPr>
          <a:xfrm>
            <a:off x="10438475" y="457199"/>
            <a:ext cx="987552" cy="4714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8F63A3B-78C7-47BE-AE5E-E10140E04643}" type="slidenum">
              <a:rPr lang="en-US" smtClean="0"/>
              <a:pPr algn="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01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98" y="1108610"/>
            <a:ext cx="7043617" cy="2520217"/>
          </a:xfrm>
        </p:spPr>
        <p:txBody>
          <a:bodyPr/>
          <a:lstStyle/>
          <a:p>
            <a:r>
              <a:rPr lang="en-US" dirty="0"/>
              <a:t>Face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Haar</a:t>
            </a:r>
            <a:r>
              <a:rPr lang="en-US" dirty="0"/>
              <a:t> cascades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153" y="586317"/>
            <a:ext cx="7965461" cy="994164"/>
          </a:xfrm>
        </p:spPr>
        <p:txBody>
          <a:bodyPr anchor="b">
            <a:normAutofit/>
          </a:bodyPr>
          <a:lstStyle/>
          <a:p>
            <a:r>
              <a:rPr lang="en-US" dirty="0" err="1"/>
              <a:t>Haar</a:t>
            </a:r>
            <a:r>
              <a:rPr lang="en-US" dirty="0"/>
              <a:t> Cascades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3357C0C-71D2-CDFC-58A5-9AC09F2F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4154" y="1928110"/>
            <a:ext cx="7965460" cy="176349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5C44716-83FD-F79D-BEAE-067DE3D8C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4154" y="4343400"/>
            <a:ext cx="8158279" cy="16896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Haar</a:t>
            </a:r>
            <a:r>
              <a:rPr lang="en-US" sz="2400" dirty="0"/>
              <a:t> Cascades are Pretrained Models tested on many false and true labeled Face Data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 we use this pre-trained model for face Extraction, using </a:t>
            </a:r>
            <a:r>
              <a:rPr lang="en-US" sz="2400" dirty="0" err="1"/>
              <a:t>haar</a:t>
            </a:r>
            <a:r>
              <a:rPr lang="en-US" sz="24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2478131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98" y="1108610"/>
            <a:ext cx="7043617" cy="2520217"/>
          </a:xfrm>
        </p:spPr>
        <p:txBody>
          <a:bodyPr/>
          <a:lstStyle/>
          <a:p>
            <a:r>
              <a:rPr lang="en-US" dirty="0"/>
              <a:t>Face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/>
          <a:lstStyle/>
          <a:p>
            <a:r>
              <a:rPr lang="en-US" dirty="0"/>
              <a:t>With VGGNET’s vgg19</a:t>
            </a:r>
          </a:p>
        </p:txBody>
      </p:sp>
    </p:spTree>
    <p:extLst>
      <p:ext uri="{BB962C8B-B14F-4D97-AF65-F5344CB8AC3E}">
        <p14:creationId xmlns:p14="http://schemas.microsoft.com/office/powerpoint/2010/main" val="916666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29" y="771529"/>
            <a:ext cx="10511627" cy="1012785"/>
          </a:xfrm>
        </p:spPr>
        <p:txBody>
          <a:bodyPr anchor="b">
            <a:normAutofit/>
          </a:bodyPr>
          <a:lstStyle/>
          <a:p>
            <a:r>
              <a:rPr lang="en-US" dirty="0"/>
              <a:t>VGG19 Architecture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F54539-0284-2AFA-6AA9-51049A8DA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12573" y="5089204"/>
            <a:ext cx="10068340" cy="1012785"/>
          </a:xfrm>
        </p:spPr>
        <p:txBody>
          <a:bodyPr>
            <a:normAutofit/>
          </a:bodyPr>
          <a:lstStyle/>
          <a:p>
            <a:r>
              <a:rPr lang="en-US" sz="2000" dirty="0"/>
              <a:t>The last layer of 1000 neurons </a:t>
            </a:r>
            <a:r>
              <a:rPr lang="en-US" sz="2000" dirty="0" err="1"/>
              <a:t>softmax</a:t>
            </a:r>
            <a:r>
              <a:rPr lang="en-US" sz="2000" dirty="0"/>
              <a:t> is removed.</a:t>
            </a:r>
          </a:p>
          <a:p>
            <a:r>
              <a:rPr lang="en-US" sz="2000" dirty="0"/>
              <a:t>And the neurons are changed to no. of people that need to be recognized.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033" name="Picture 9" descr="AgriEngineering | Free Full-Text | A VGG-19 Model with Transfer Learning  and Image Segmentation for Classification of Tomato Leaf Disease">
            <a:extLst>
              <a:ext uri="{FF2B5EF4-FFF2-40B4-BE49-F238E27FC236}">
                <a16:creationId xmlns:a16="http://schemas.microsoft.com/office/drawing/2014/main" id="{4EE4F0D3-F832-DDC5-770F-5B0ED51B6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82" y="1994887"/>
            <a:ext cx="9183035" cy="287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Training and </a:t>
            </a:r>
            <a:r>
              <a:rPr lang="en-US" dirty="0" err="1"/>
              <a:t>VAlidating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8910" y="2413864"/>
            <a:ext cx="8552872" cy="37203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Dataset</a:t>
            </a:r>
            <a:r>
              <a:rPr lang="en-US" sz="2400" dirty="0"/>
              <a:t>: 100 images are collected for each person the system needs to recognize.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Training</a:t>
            </a:r>
            <a:r>
              <a:rPr lang="en-US" sz="2400" dirty="0"/>
              <a:t>: These images are used to train a facial recognition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Transfer Learning</a:t>
            </a:r>
            <a:r>
              <a:rPr lang="en-US" sz="2400" dirty="0"/>
              <a:t>: Pre-trained model is used as a 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Fine-tuning</a:t>
            </a:r>
            <a:r>
              <a:rPr lang="en-US" sz="2400" dirty="0"/>
              <a:t>: Only the last layer of the pre-trained model is trained on the dataset for specific person recognition</a:t>
            </a:r>
          </a:p>
        </p:txBody>
      </p:sp>
    </p:spTree>
    <p:extLst>
      <p:ext uri="{BB962C8B-B14F-4D97-AF65-F5344CB8AC3E}">
        <p14:creationId xmlns:p14="http://schemas.microsoft.com/office/powerpoint/2010/main" val="3454892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{65935104-B650-417A-8871-E62F0EC133E5}tf78438558_win32</Template>
  <TotalTime>209</TotalTime>
  <Words>345</Words>
  <Application>Microsoft Office PowerPoint</Application>
  <PresentationFormat>Widescreen</PresentationFormat>
  <Paragraphs>70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Sabon Next LT</vt:lpstr>
      <vt:lpstr>Custom</vt:lpstr>
      <vt:lpstr>Facial Recognition Attendance System</vt:lpstr>
      <vt:lpstr>Outline</vt:lpstr>
      <vt:lpstr>The Approach</vt:lpstr>
      <vt:lpstr>Why Transfer Learning?</vt:lpstr>
      <vt:lpstr>Face Detection</vt:lpstr>
      <vt:lpstr>Haar Cascades</vt:lpstr>
      <vt:lpstr>Face recognition</vt:lpstr>
      <vt:lpstr>VGG19 Architecture</vt:lpstr>
      <vt:lpstr>Training and VAlidating</vt:lpstr>
      <vt:lpstr>Training and VAlidation</vt:lpstr>
      <vt:lpstr>Training &amp; Validation results </vt:lpstr>
      <vt:lpstr>Final FRontend</vt:lpstr>
      <vt:lpstr>Final Frontend Performance</vt:lpstr>
      <vt:lpstr>Final Frontend Performance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 Attendance System</dc:title>
  <dc:subject/>
  <dc:creator>Aadarsh .</dc:creator>
  <cp:lastModifiedBy>Aadarsh .</cp:lastModifiedBy>
  <cp:revision>8</cp:revision>
  <dcterms:created xsi:type="dcterms:W3CDTF">2024-05-07T08:18:51Z</dcterms:created>
  <dcterms:modified xsi:type="dcterms:W3CDTF">2024-05-09T10:03:58Z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